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82" r:id="rId7"/>
    <p:sldId id="278" r:id="rId8"/>
    <p:sldId id="270" r:id="rId9"/>
    <p:sldId id="271" r:id="rId10"/>
    <p:sldId id="272" r:id="rId11"/>
    <p:sldId id="279" r:id="rId12"/>
    <p:sldId id="280" r:id="rId13"/>
    <p:sldId id="281" r:id="rId14"/>
    <p:sldId id="283" r:id="rId15"/>
    <p:sldId id="273" r:id="rId16"/>
    <p:sldId id="274" r:id="rId17"/>
    <p:sldId id="276" r:id="rId18"/>
    <p:sldId id="277" r:id="rId19"/>
    <p:sldId id="28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Wingdings 3" panose="05040102010807070707" pitchFamily="18" charset="2"/>
      <p:regular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729c392e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729c392e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729c392e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729c392e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8581d27e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8581d27e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a73194c3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a73194c3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628c2dcc8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628c2dcc8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729c392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729c392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729c392e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f729c392e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729c392e0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729c392e0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729c392e0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729c392e0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729c392e0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729c392e0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729c392e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729c392e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949264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5931813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08524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0054309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4698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6640734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475618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4648049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0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1852902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5202723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53033028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671220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9846068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89726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2478060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4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23325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461403" y="90710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High performance scientific computing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4127754" y="2999318"/>
            <a:ext cx="2260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Open Sans"/>
                <a:ea typeface="Open Sans"/>
                <a:cs typeface="Open Sans"/>
                <a:sym typeface="Open Sans"/>
              </a:rPr>
              <a:t>By :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 dirty="0">
                <a:latin typeface="Open Sans"/>
                <a:ea typeface="Open Sans"/>
                <a:cs typeface="Open Sans"/>
                <a:sym typeface="Open Sans"/>
              </a:rPr>
              <a:t>Elie Azoury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084100" y="2371650"/>
            <a:ext cx="39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Open Sans"/>
                <a:ea typeface="Open Sans"/>
                <a:cs typeface="Open Sans"/>
                <a:sym typeface="Open Sans"/>
              </a:rPr>
              <a:t>Solving sound wave equations using FDTD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231514" y="-6957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Implementation: How to print? </a:t>
            </a:r>
            <a:endParaRPr dirty="0"/>
          </a:p>
        </p:txBody>
      </p:sp>
      <p:sp>
        <p:nvSpPr>
          <p:cNvPr id="186" name="Google Shape;186;p29"/>
          <p:cNvSpPr txBox="1"/>
          <p:nvPr/>
        </p:nvSpPr>
        <p:spPr>
          <a:xfrm>
            <a:off x="-53599" y="3883094"/>
            <a:ext cx="4219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 sz="1400" dirty="0">
                <a:latin typeface="Open Sans"/>
                <a:ea typeface="Open Sans"/>
                <a:cs typeface="Open Sans"/>
                <a:sym typeface="Open Sans"/>
              </a:rPr>
              <a:t>All ranks transform their calculated data to 1 D buffers (buffervx, buffervy…)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 sz="1400" dirty="0">
                <a:latin typeface="Open Sans"/>
                <a:ea typeface="Open Sans"/>
                <a:cs typeface="Open Sans"/>
                <a:sym typeface="Open Sans"/>
              </a:rPr>
              <a:t>Send these buffers 0 via MPI_Gather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fr" sz="1400" dirty="0">
                <a:latin typeface="Open Sans"/>
                <a:ea typeface="Open Sans"/>
                <a:cs typeface="Open Sans"/>
                <a:sym typeface="Open Sans"/>
              </a:rPr>
              <a:t>Only rank 0 is in charge of printing.</a:t>
            </a:r>
            <a:endParaRPr sz="1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CD7BE-21ED-548C-774E-3AEE24470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882"/>
            <a:ext cx="4622800" cy="3239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B0C0B-6B65-F6B0-9121-13D3F3DC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585" y="668882"/>
            <a:ext cx="4440416" cy="3239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C20B6-24C8-CAED-2027-FCEE69851DD2}"/>
              </a:ext>
            </a:extLst>
          </p:cNvPr>
          <p:cNvSpPr txBox="1"/>
          <p:nvPr/>
        </p:nvSpPr>
        <p:spPr>
          <a:xfrm>
            <a:off x="5014687" y="4001309"/>
            <a:ext cx="3773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Using MPI File write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some reasons speedup deteriorated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DC3D-BC36-43F9-F322-29A04500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00" y="482839"/>
            <a:ext cx="8745214" cy="831300"/>
          </a:xfrm>
        </p:spPr>
        <p:txBody>
          <a:bodyPr>
            <a:normAutofit fontScale="90000"/>
          </a:bodyPr>
          <a:lstStyle/>
          <a:p>
            <a:r>
              <a:rPr lang="en-US" dirty="0"/>
              <a:t>Stability of the scheme depending on the ratio c*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</a:t>
            </a:r>
            <a:r>
              <a:rPr lang="en-US" dirty="0"/>
              <a:t>(t)/δ.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A94F2-4A8A-5B8A-E710-2D7FFCD89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fixed, tried first reducing and augmenting delta.</a:t>
            </a:r>
          </a:p>
          <a:p>
            <a:r>
              <a:rPr lang="en-US" dirty="0"/>
              <a:t>Quality </a:t>
            </a:r>
            <a:r>
              <a:rPr lang="en-US" dirty="0" err="1"/>
              <a:t>detoriarate</a:t>
            </a:r>
            <a:r>
              <a:rPr lang="en-US" dirty="0"/>
              <a:t> the further we augment delta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503FE-A4A0-AD67-C234-7BB81304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15" y="2368550"/>
            <a:ext cx="3373665" cy="2151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597B5F-EA10-E338-B4A2-92A216DF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80" y="2273047"/>
            <a:ext cx="3156037" cy="2523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A3F66-E430-5C24-00CC-3D440CE4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6229"/>
            <a:ext cx="2620168" cy="29202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B19F10-1012-7C01-2255-87F3B746EB72}"/>
              </a:ext>
            </a:extLst>
          </p:cNvPr>
          <p:cNvSpPr txBox="1"/>
          <p:nvPr/>
        </p:nvSpPr>
        <p:spPr>
          <a:xfrm>
            <a:off x="260900" y="4622799"/>
            <a:ext cx="2090414" cy="31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δ = 2*10^(-2)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7D6B6-81D9-69F8-241C-045EB4696B7F}"/>
              </a:ext>
            </a:extLst>
          </p:cNvPr>
          <p:cNvSpPr txBox="1"/>
          <p:nvPr/>
        </p:nvSpPr>
        <p:spPr>
          <a:xfrm>
            <a:off x="3094540" y="4593738"/>
            <a:ext cx="2090414" cy="31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δ = 3*10^(-2)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338DC4-6C0A-D3B1-F78D-8ADA6E473590}"/>
              </a:ext>
            </a:extLst>
          </p:cNvPr>
          <p:cNvSpPr txBox="1"/>
          <p:nvPr/>
        </p:nvSpPr>
        <p:spPr>
          <a:xfrm>
            <a:off x="6915700" y="4579225"/>
            <a:ext cx="2090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δ = 4*10^(-2)</a:t>
            </a:r>
          </a:p>
        </p:txBody>
      </p:sp>
    </p:spTree>
    <p:extLst>
      <p:ext uri="{BB962C8B-B14F-4D97-AF65-F5344CB8AC3E}">
        <p14:creationId xmlns:p14="http://schemas.microsoft.com/office/powerpoint/2010/main" val="70123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3C7A-4206-E38E-B710-A71FC6F6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Stability of the scheme depending on the ratio c*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</a:t>
            </a:r>
            <a:r>
              <a:rPr lang="en-US" dirty="0"/>
              <a:t>(t)/δ.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BFB8A-D543-9100-7038-6241F3EF4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69" y="1380379"/>
            <a:ext cx="6962775" cy="335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FF190E-9FC0-89F7-B60A-09745982330F}"/>
              </a:ext>
            </a:extLst>
          </p:cNvPr>
          <p:cNvSpPr txBox="1"/>
          <p:nvPr/>
        </p:nvSpPr>
        <p:spPr>
          <a:xfrm>
            <a:off x="2612571" y="4334090"/>
            <a:ext cx="2090414" cy="31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</a:t>
            </a:r>
            <a:r>
              <a:rPr lang="en-US" dirty="0"/>
              <a:t> = 5*10^(-2)</a:t>
            </a:r>
          </a:p>
        </p:txBody>
      </p:sp>
    </p:spTree>
    <p:extLst>
      <p:ext uri="{BB962C8B-B14F-4D97-AF65-F5344CB8AC3E}">
        <p14:creationId xmlns:p14="http://schemas.microsoft.com/office/powerpoint/2010/main" val="238154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D740-9B2C-39D9-E5D4-4BC56D35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Stability of the scheme depending on the ratio c*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</a:t>
            </a:r>
            <a:r>
              <a:rPr lang="en-US" dirty="0"/>
              <a:t>(t)/δ.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9FD56-934B-1024-DC0E-017A02726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Reducing delta less than 1*10^(-6) does not change scheme it becomes more stable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51DC9-9022-40B8-10BE-8F0D51EB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232" y="1829691"/>
            <a:ext cx="3226254" cy="2385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7A1BB-DF5D-7DA3-191C-0442C8FB2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8" y="2107293"/>
            <a:ext cx="3433762" cy="2176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9C47A7-A1C7-B176-69A6-085F96026D0E}"/>
              </a:ext>
            </a:extLst>
          </p:cNvPr>
          <p:cNvSpPr txBox="1"/>
          <p:nvPr/>
        </p:nvSpPr>
        <p:spPr>
          <a:xfrm>
            <a:off x="1545414" y="4247989"/>
            <a:ext cx="2090414" cy="31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δ = 1*10^(-2)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A0430-2ED8-8886-4B5F-E8D10991F255}"/>
              </a:ext>
            </a:extLst>
          </p:cNvPr>
          <p:cNvSpPr txBox="1"/>
          <p:nvPr/>
        </p:nvSpPr>
        <p:spPr>
          <a:xfrm>
            <a:off x="5863414" y="4230412"/>
            <a:ext cx="2090414" cy="31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δ = 0.5*10^(-2)</a:t>
            </a:r>
          </a:p>
        </p:txBody>
      </p:sp>
    </p:spTree>
    <p:extLst>
      <p:ext uri="{BB962C8B-B14F-4D97-AF65-F5344CB8AC3E}">
        <p14:creationId xmlns:p14="http://schemas.microsoft.com/office/powerpoint/2010/main" val="351669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F5C1-1FA4-99C3-9283-706A37C8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Stability of the scheme depending on the ratio c*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</a:t>
            </a:r>
            <a:r>
              <a:rPr lang="en-US" dirty="0"/>
              <a:t>(t)/δ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20D5B-1D28-1475-CADB-02B85875F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5" y="1566310"/>
            <a:ext cx="8520600" cy="3354000"/>
          </a:xfrm>
        </p:spPr>
        <p:txBody>
          <a:bodyPr/>
          <a:lstStyle/>
          <a:p>
            <a:r>
              <a:rPr lang="en-US" dirty="0"/>
              <a:t>I tried augmenting </a:t>
            </a:r>
            <a:r>
              <a:rPr lang="el-GR" dirty="0">
                <a:cs typeface="Calibri" panose="020F0502020204030204" pitchFamily="34" charset="0"/>
              </a:rPr>
              <a:t>Δ</a:t>
            </a:r>
            <a:r>
              <a:rPr lang="en-US" dirty="0">
                <a:cs typeface="Calibri" panose="020F0502020204030204" pitchFamily="34" charset="0"/>
              </a:rPr>
              <a:t>t which end up having the same video but with lower frame</a:t>
            </a:r>
          </a:p>
          <a:p>
            <a:r>
              <a:rPr lang="en-US" dirty="0">
                <a:cs typeface="Calibri" panose="020F0502020204030204" pitchFamily="34" charset="0"/>
              </a:rPr>
              <a:t>I also reducing </a:t>
            </a:r>
            <a:r>
              <a:rPr lang="el-GR" dirty="0">
                <a:cs typeface="Calibri" panose="020F0502020204030204" pitchFamily="34" charset="0"/>
              </a:rPr>
              <a:t>Δ</a:t>
            </a:r>
            <a:r>
              <a:rPr lang="en-US" dirty="0">
                <a:cs typeface="Calibri" panose="020F0502020204030204" pitchFamily="34" charset="0"/>
              </a:rPr>
              <a:t>t  all the way to 10^-8s which gave the same result with a way more longer video</a:t>
            </a:r>
          </a:p>
          <a:p>
            <a:pPr marL="114300" indent="0">
              <a:buNone/>
            </a:pPr>
            <a:r>
              <a:rPr lang="en-US" dirty="0">
                <a:cs typeface="Calibri" panose="020F0502020204030204" pitchFamily="34" charset="0"/>
              </a:rPr>
              <a:t>		(more frames)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D27A1-6243-B48D-258E-2E1F7D2E4474}"/>
              </a:ext>
            </a:extLst>
          </p:cNvPr>
          <p:cNvSpPr txBox="1"/>
          <p:nvPr/>
        </p:nvSpPr>
        <p:spPr>
          <a:xfrm>
            <a:off x="311700" y="1033602"/>
            <a:ext cx="571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fixing δ and varying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36CE5-017C-DFC7-5358-10A0C981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92" y="2455357"/>
            <a:ext cx="2051566" cy="2259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0261D3-74B7-526E-9BC3-B414D0FB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201" y="2455357"/>
            <a:ext cx="2127195" cy="22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3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Scalability analysis: Strong Scaling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1975D-5F33-A2D6-3256-BAA8F50C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37" y="2154854"/>
            <a:ext cx="4584589" cy="2786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9F066-F601-1F65-693B-3D874814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62" y="1225214"/>
            <a:ext cx="5057267" cy="929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80F0B-CBCB-53C8-5851-86043C1FECC4}"/>
              </a:ext>
            </a:extLst>
          </p:cNvPr>
          <p:cNvSpPr txBox="1"/>
          <p:nvPr/>
        </p:nvSpPr>
        <p:spPr>
          <a:xfrm>
            <a:off x="5602514" y="855882"/>
            <a:ext cx="3069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an ideal scaling: Speedup = N</a:t>
            </a:r>
          </a:p>
          <a:p>
            <a:pPr marL="285750" indent="-285750">
              <a:buFontTx/>
              <a:buChar char="-"/>
            </a:pPr>
            <a:r>
              <a:rPr lang="en-US" dirty="0"/>
              <a:t>Limit: </a:t>
            </a:r>
            <a:r>
              <a:rPr lang="en-US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Amdahl’s law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      speedup = 1 / (</a:t>
            </a:r>
            <a:r>
              <a:rPr lang="en-US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+ </a:t>
            </a:r>
            <a:r>
              <a:rPr lang="en-US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 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/ </a:t>
            </a:r>
            <a:r>
              <a:rPr lang="en-US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D6333-3D6C-DCCF-EF5F-7A24AD1B7EB0}"/>
              </a:ext>
            </a:extLst>
          </p:cNvPr>
          <p:cNvSpPr txBox="1"/>
          <p:nvPr/>
        </p:nvSpPr>
        <p:spPr>
          <a:xfrm>
            <a:off x="254962" y="3024690"/>
            <a:ext cx="32923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Dimension of the simulation is fixed and we increase number of processors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Done to see how much problem will run faster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7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0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1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300"/>
              <a:t>Scalability analysis: Weak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7D00E-9B6E-03DF-FD3F-EDB9F2478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620441"/>
            <a:ext cx="2968012" cy="2811993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When we increase the problem size, we proportionally increase the number of processes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If we double </a:t>
            </a:r>
            <a:r>
              <a:rPr lang="en-US" dirty="0" err="1"/>
              <a:t>dimx</a:t>
            </a:r>
            <a:r>
              <a:rPr lang="en-US" dirty="0"/>
              <a:t> =&gt; We double number of processors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Ideally, we should not see an increase in the time taken to solve the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8067F-A3C7-EADE-9257-95959893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352" y="1619498"/>
            <a:ext cx="3153742" cy="18922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Interesting Configurations</a:t>
            </a: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425" y="1257832"/>
            <a:ext cx="4260301" cy="33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75" y="1059051"/>
            <a:ext cx="3759535" cy="33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381750" y="4460375"/>
            <a:ext cx="371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One source at dimx/2, dimy/2</a:t>
            </a:r>
          </a:p>
        </p:txBody>
      </p:sp>
      <p:sp>
        <p:nvSpPr>
          <p:cNvPr id="216" name="Google Shape;216;p33"/>
          <p:cNvSpPr txBox="1"/>
          <p:nvPr/>
        </p:nvSpPr>
        <p:spPr>
          <a:xfrm>
            <a:off x="4691425" y="4489814"/>
            <a:ext cx="39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Open Sans"/>
                <a:ea typeface="Open Sans"/>
                <a:cs typeface="Open Sans"/>
                <a:sym typeface="Open Sans"/>
              </a:rPr>
              <a:t>2 sources at dimx/2, dimy/4 et dimx/4,dimy/2</a:t>
            </a:r>
            <a:endParaRPr lang="fr-FR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3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5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6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7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506298" y="457200"/>
            <a:ext cx="219788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/>
              <a:t>Interesting Configurations(2)</a:t>
            </a:r>
          </a:p>
        </p:txBody>
      </p:sp>
      <p:sp>
        <p:nvSpPr>
          <p:cNvPr id="224" name="Google Shape;224;p34"/>
          <p:cNvSpPr txBox="1"/>
          <p:nvPr/>
        </p:nvSpPr>
        <p:spPr>
          <a:xfrm>
            <a:off x="503520" y="1620441"/>
            <a:ext cx="2197888" cy="291058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sym typeface="Open Sans"/>
              </a:rPr>
              <a:t>4 sources:</a:t>
            </a:r>
          </a:p>
          <a:p>
            <a:pPr marL="457200" lvl="0" indent="-3175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sym typeface="Open Sans"/>
              </a:rPr>
              <a:t>dimx/2, dimy/4 </a:t>
            </a:r>
          </a:p>
          <a:p>
            <a:pPr marL="457200" lvl="0" indent="-3175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sym typeface="Open Sans"/>
              </a:rPr>
              <a:t>dimx/4,dimy/2</a:t>
            </a:r>
          </a:p>
          <a:p>
            <a:pPr marL="457200" lvl="0" indent="-3175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sym typeface="Open Sans"/>
              </a:rPr>
              <a:t>dimx/2, dimy/2</a:t>
            </a:r>
          </a:p>
          <a:p>
            <a:pPr marL="457200" lvl="0" indent="-3175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sym typeface="Open Sans"/>
              </a:rPr>
              <a:t>dimx/4, dimy/4</a:t>
            </a: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48200" y="457200"/>
            <a:ext cx="2350976" cy="1951310"/>
          </a:xfrm>
          <a:prstGeom prst="rect">
            <a:avLst/>
          </a:prstGeom>
          <a:noFill/>
        </p:spPr>
      </p:pic>
      <p:pic>
        <p:nvPicPr>
          <p:cNvPr id="223" name="Google Shape;223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42384" y="2579265"/>
            <a:ext cx="2162609" cy="19517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B315-8B87-A540-1D25-75065AEE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Gmsh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9460F-7E10-81FF-BC82-34C2D85B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55" y="1074056"/>
            <a:ext cx="6335661" cy="3519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B71DCE-C7A5-FE72-E559-3FB64C2028E4}"/>
              </a:ext>
            </a:extLst>
          </p:cNvPr>
          <p:cNvSpPr txBox="1"/>
          <p:nvPr/>
        </p:nvSpPr>
        <p:spPr>
          <a:xfrm>
            <a:off x="3069771" y="4642909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Cutz</a:t>
            </a:r>
            <a:r>
              <a:rPr lang="en-US" dirty="0"/>
              <a:t> for all </a:t>
            </a:r>
            <a:r>
              <a:rPr lang="en-US" dirty="0" err="1"/>
              <a:t>output_p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8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71" name="Google Shape;71;p14"/>
          <p:cNvPicPr preferRelativeResize="0"/>
          <p:nvPr/>
        </p:nvPicPr>
        <p:blipFill rotWithShape="1">
          <a:blip r:embed="rId3"/>
          <a:srcRect t="6856" r="-3" b="-3"/>
          <a:stretch/>
        </p:blipFill>
        <p:spPr>
          <a:xfrm>
            <a:off x="3202390" y="1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507999" y="457200"/>
            <a:ext cx="2888343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100"/>
              <a:t>FDTD update equations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2888342" cy="291058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b="1"/>
              <a:t>In this project it will be assumed: </a:t>
            </a:r>
          </a:p>
          <a:p>
            <a:pPr marL="457200" lvl="0" indent="-30861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that the spatial grid offsets are equal in all directions, i.e. ∆x = ∆y = ∆z = δ</a:t>
            </a:r>
          </a:p>
          <a:p>
            <a:pPr marL="457200" lvl="0" indent="-30861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the pressure nodes are assumed to be offset by half of a temporal step ∆t from the velocity nodes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6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0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FDTD update equations</a:t>
            </a:r>
            <a:endParaRPr/>
          </a:p>
        </p:txBody>
      </p:sp>
      <p:pic>
        <p:nvPicPr>
          <p:cNvPr id="77" name="Google Shape;77;p15" descr="f'(x) = \frac{f(x_{i})-f(x_{i-1})}{\Delta_{x}} &#10;\\ =&gt; \\  \\&#10;\frac{\partial f^{q}[m,n,p]}{\partial x} = \frac{f^{q}[m,n,p]-f^{q}[m - 1,n,p]}{\Delta_{x}}&#10;\\ &#10;\frac{\partial f^{q}[m,n,p]}{\partial t} = \frac{f^{q}[m,n,p]-f^{q-1}[m,n,p]}{\Delta_{t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50" y="1526975"/>
            <a:ext cx="3305101" cy="27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2893225" y="2190000"/>
            <a:ext cx="1095000" cy="38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5" descr=" \frac{\partial V_x}{\partial t} = \frac{-}{\rho }\frac{\partial p}{\partial x}&#10;\\ \\&#10;\frac{V^{q+1/2}_{x} - V^{q - 1/2}_{x} }{\Delta_{t}} = \frac{-1}{\rho * \delta } (P^{q}[m + 1,n,p]] - P^{q}[m,n,p]])&#10;\\&#10;V^{q+1/2}_{x} = V^{q - 1/2}_{x} -  \frac{\Delta _t}{\rho * \delta }(P^{q}[m + 1,n,p]] - P^{q}[m,n,p]])&#10;\\&#10;V^{q+1/2}_{y} = V^{q - 1/2}_{y} -  \frac{\Delta _t}{\rho * \delta }(P^{q}[m,n,p]] - P^{q}[m,n + 1,p]]) \\&#10;V^{q+1/2}_{z} = V^{q - 1/2}_{z} -  \frac{\Delta _t}{\rho * \delta }(P^{q}[m,n,p]] - P^{q}[m,n,p + 1]])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626" y="1526975"/>
            <a:ext cx="4409146" cy="25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Implementation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251525" y="1147224"/>
            <a:ext cx="4225800" cy="3308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Structures definition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endParaRPr lang="fr" sz="1200" dirty="0"/>
          </a:p>
          <a:p>
            <a:pPr marL="127000" lvl="0" indent="0" algn="l" rtl="0"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 lang="fr" sz="12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fr" sz="1200" dirty="0"/>
              <a:t>3-D array</a:t>
            </a:r>
            <a:endParaRPr sz="12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200" dirty="0"/>
              <a:t>Stores a space of nodes for speed or pressure </a:t>
            </a:r>
            <a:endParaRPr sz="1200" dirty="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80" y="1689611"/>
            <a:ext cx="3239182" cy="13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033682" y="1995139"/>
            <a:ext cx="311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fr" sz="1600" dirty="0">
                <a:latin typeface="Open Sans"/>
                <a:ea typeface="Open Sans"/>
                <a:cs typeface="Open Sans"/>
                <a:sym typeface="Open Sans"/>
              </a:rPr>
              <a:t>- Stores all parameters</a:t>
            </a:r>
            <a:endParaRPr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408" y="377853"/>
            <a:ext cx="2627925" cy="16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77FBC-443F-4418-39DB-0B4F7DDA9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416" y="2538100"/>
            <a:ext cx="1335394" cy="1480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1AB38-DCD0-43F1-C116-7EEFAF4CF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298" y="2502696"/>
            <a:ext cx="1524000" cy="1381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D2762-F529-FF19-8DC1-BAB76350A9D4}"/>
              </a:ext>
            </a:extLst>
          </p:cNvPr>
          <p:cNvSpPr txBox="1"/>
          <p:nvPr/>
        </p:nvSpPr>
        <p:spPr>
          <a:xfrm>
            <a:off x="6921656" y="4107543"/>
            <a:ext cx="219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clean code/ reduce number of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753FC-EAF7-612E-95D1-B98DA77F88E1}"/>
              </a:ext>
            </a:extLst>
          </p:cNvPr>
          <p:cNvSpPr txBox="1"/>
          <p:nvPr/>
        </p:nvSpPr>
        <p:spPr>
          <a:xfrm>
            <a:off x="4680990" y="4107543"/>
            <a:ext cx="179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root gathering and printing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 lang="en-US" dirty="0"/>
          </a:p>
        </p:txBody>
      </p:sp>
      <p:sp>
        <p:nvSpPr>
          <p:cNvPr id="96" name="Google Shape;96;p17"/>
          <p:cNvSpPr txBox="1"/>
          <p:nvPr/>
        </p:nvSpPr>
        <p:spPr>
          <a:xfrm>
            <a:off x="5126400" y="580942"/>
            <a:ext cx="3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Open Sans"/>
                <a:ea typeface="Open Sans"/>
                <a:cs typeface="Open Sans"/>
                <a:sym typeface="Open Sans"/>
              </a:rPr>
              <a:t>Boundary conditions</a:t>
            </a: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07" y="1082725"/>
            <a:ext cx="4092493" cy="15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4572000" y="2724942"/>
            <a:ext cx="4283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get_val returns the value at node m,n,p or 0 if the value is not in the domain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-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It is used to set speeds at 0 outside the domain</a:t>
            </a:r>
            <a:endParaRPr lang="en-US" sz="16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202F7B-75E9-4401-15E9-82017FC36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72" y="1516557"/>
            <a:ext cx="2937640" cy="1303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2E8C3-07C9-23F0-5988-44EE7E1A292F}"/>
              </a:ext>
            </a:extLst>
          </p:cNvPr>
          <p:cNvSpPr txBox="1"/>
          <p:nvPr/>
        </p:nvSpPr>
        <p:spPr>
          <a:xfrm>
            <a:off x="568770" y="2910418"/>
            <a:ext cx="331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Dimesnsion of the simulation depends on delta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8EF636-332A-4C41-772D-46E62A98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60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4C115-60FB-C708-F953-A305EC84E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2968012" cy="2811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Dimension can sometime not be  divisible by the number of processors</a:t>
            </a:r>
            <a:endParaRPr lang="en-US"/>
          </a:p>
          <a:p>
            <a:pPr marL="285750" indent="-2857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Let Some of the processors take the remaining domain to handle</a:t>
            </a:r>
            <a:endParaRPr lang="en-US"/>
          </a:p>
          <a:p>
            <a:pPr marL="285750" indent="-2857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Unbalanced data but better performance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DED80-8DBE-87BD-C402-AF335B40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352" y="1619498"/>
            <a:ext cx="3153742" cy="19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8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73D3-B1AC-C50F-8C72-11FF318B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A88B8-335D-7E68-EF17-C1D6434F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8" y="1147225"/>
            <a:ext cx="5974520" cy="37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6447501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3600"/>
              <a:t>Implementation</a:t>
            </a:r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508000" y="1620441"/>
            <a:ext cx="2968012" cy="281199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0861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At rank &gt;0 transform lower boundary data to send into 1D array and send the buffer to rank -1</a:t>
            </a:r>
          </a:p>
          <a:p>
            <a:pPr marL="457200" lvl="0" indent="-30861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At rank &lt; max rank retrieve and store the 1D buffer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4DA99-5F55-DDAD-BB1B-FA1F7463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12" y="1140287"/>
            <a:ext cx="5232401" cy="32921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/>
              <a:t>Implementation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3194E-91D8-BEA6-8630-444BB913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2" y="1147225"/>
            <a:ext cx="6299200" cy="31376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299</TotalTime>
  <Words>614</Words>
  <Application>Microsoft Office PowerPoint</Application>
  <PresentationFormat>On-screen Show (16:9)</PresentationFormat>
  <Paragraphs>79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Wingdings 3</vt:lpstr>
      <vt:lpstr>Georgia</vt:lpstr>
      <vt:lpstr>Trebuchet MS</vt:lpstr>
      <vt:lpstr>Open Sans</vt:lpstr>
      <vt:lpstr>Arial</vt:lpstr>
      <vt:lpstr>Calibri</vt:lpstr>
      <vt:lpstr>Facet</vt:lpstr>
      <vt:lpstr>High performance scientific computing</vt:lpstr>
      <vt:lpstr>FDTD update equations</vt:lpstr>
      <vt:lpstr>FDTD update equations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Implementation: How to print? </vt:lpstr>
      <vt:lpstr>Stability of the scheme depending on the ratio c* Δ(t)/δ.</vt:lpstr>
      <vt:lpstr>Stability of the scheme depending on the ratio c* Δ(t)/δ.</vt:lpstr>
      <vt:lpstr>Stability of the scheme depending on the ratio c* Δ(t)/δ.</vt:lpstr>
      <vt:lpstr>Stability of the scheme depending on the ratio c* Δ(t)/δ</vt:lpstr>
      <vt:lpstr>Scalability analysis: Strong Scaling </vt:lpstr>
      <vt:lpstr>Scalability analysis: Weak Scaling</vt:lpstr>
      <vt:lpstr>Interesting Configurations</vt:lpstr>
      <vt:lpstr>Interesting Configurations(2)</vt:lpstr>
      <vt:lpstr>Using Gmsh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scientific computing</dc:title>
  <cp:lastModifiedBy>Elie Azoury</cp:lastModifiedBy>
  <cp:revision>6</cp:revision>
  <dcterms:modified xsi:type="dcterms:W3CDTF">2023-08-16T22:47:12Z</dcterms:modified>
</cp:coreProperties>
</file>